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72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1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88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3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8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55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9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8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4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6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8934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128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9981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053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118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3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B6EF2-B536-4C63-B0A9-E54B2F8F0392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9AAF518-4CC8-4CB0-A334-E61A5B76E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96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226372"/>
            <a:ext cx="7550872" cy="2667896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accent5"/>
                </a:solidFill>
              </a:rPr>
              <a:t>Открытый (публичный) отчет первичной объединенной профсоюзной организации работников Отдела образования,                                  </a:t>
            </a:r>
            <a:r>
              <a:rPr lang="ru-RU" sz="3200" dirty="0" err="1" smtClean="0">
                <a:solidFill>
                  <a:schemeClr val="accent5"/>
                </a:solidFill>
              </a:rPr>
              <a:t>РЦДиК</a:t>
            </a:r>
            <a:r>
              <a:rPr lang="ru-RU" sz="3200" dirty="0" smtClean="0">
                <a:solidFill>
                  <a:schemeClr val="accent5"/>
                </a:solidFill>
              </a:rPr>
              <a:t>, г .Козельск </a:t>
            </a:r>
            <a:endParaRPr lang="ru-RU" sz="3200" dirty="0">
              <a:solidFill>
                <a:schemeClr val="accent5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800" b="1" dirty="0" smtClean="0"/>
              <a:t>За 2024 год</a:t>
            </a:r>
            <a:endParaRPr lang="ru-RU" sz="2800" b="1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91" y="-677732"/>
            <a:ext cx="3120116" cy="218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98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83033" cy="580195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                                          </a:t>
            </a:r>
            <a:r>
              <a:rPr lang="ru-RU" sz="2000" dirty="0" smtClean="0">
                <a:solidFill>
                  <a:schemeClr val="accent5"/>
                </a:solidFill>
              </a:rPr>
              <a:t>Открытый (публичный) отчет первичной 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smtClean="0">
                <a:solidFill>
                  <a:schemeClr val="accent5"/>
                </a:solidFill>
              </a:rPr>
              <a:t>                                         объединенной профсоюзной организации  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smtClean="0">
                <a:solidFill>
                  <a:schemeClr val="accent5"/>
                </a:solidFill>
              </a:rPr>
              <a:t>                                         работников Отдела образования, </a:t>
            </a:r>
            <a:r>
              <a:rPr lang="ru-RU" sz="2000" dirty="0" err="1" smtClean="0">
                <a:solidFill>
                  <a:schemeClr val="accent5"/>
                </a:solidFill>
              </a:rPr>
              <a:t>РЦДиК</a:t>
            </a:r>
            <a:r>
              <a:rPr lang="ru-RU" sz="2000" dirty="0" smtClean="0">
                <a:solidFill>
                  <a:schemeClr val="accent5"/>
                </a:solidFill>
              </a:rPr>
              <a:t>, г. Козельск 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/>
            </a:r>
            <a:br>
              <a:rPr lang="ru-RU" sz="2000" dirty="0">
                <a:solidFill>
                  <a:schemeClr val="accent5"/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 smtClean="0">
                <a:solidFill>
                  <a:schemeClr val="tx1"/>
                </a:solidFill>
              </a:rPr>
              <a:t>1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r>
              <a:rPr lang="ru-RU" sz="20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Данные по численности работающих: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u="sng" dirty="0" smtClean="0">
                <a:solidFill>
                  <a:schemeClr val="tx1"/>
                </a:solidFill>
              </a:rPr>
              <a:t>Количество работающих в организациях:     32</a:t>
            </a:r>
            <a:br>
              <a:rPr lang="ru-RU" sz="2400" u="sng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 err="1" smtClean="0">
                <a:solidFill>
                  <a:schemeClr val="tx1"/>
                </a:solidFill>
              </a:rPr>
              <a:t>т.ч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ru-RU" sz="2400" dirty="0" smtClean="0">
                <a:solidFill>
                  <a:schemeClr val="tx1"/>
                </a:solidFill>
              </a:rPr>
              <a:t>едагогических работников                  7  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из них молодежи до 35 лет </a:t>
            </a:r>
            <a:r>
              <a:rPr lang="ru-RU" sz="2400" dirty="0">
                <a:solidFill>
                  <a:schemeClr val="tx1"/>
                </a:solidFill>
              </a:rPr>
              <a:t>(</a:t>
            </a:r>
            <a:r>
              <a:rPr lang="ru-RU" sz="2400" dirty="0" smtClean="0">
                <a:solidFill>
                  <a:schemeClr val="tx1"/>
                </a:solidFill>
              </a:rPr>
              <a:t>включительно)   4     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2</a:t>
            </a:r>
            <a:r>
              <a:rPr lang="ru-RU" sz="2400" dirty="0" smtClean="0">
                <a:solidFill>
                  <a:schemeClr val="tx1"/>
                </a:solidFill>
              </a:rPr>
              <a:t>.Данные по профсоюзному членству: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u="sng" dirty="0" smtClean="0">
                <a:solidFill>
                  <a:schemeClr val="tx1"/>
                </a:solidFill>
              </a:rPr>
              <a:t>Численность членов Профсоюза:                  23</a:t>
            </a:r>
            <a:br>
              <a:rPr lang="ru-RU" sz="2400" u="sng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из них членов профсоюза работающих         23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 err="1" smtClean="0">
                <a:solidFill>
                  <a:schemeClr val="tx1"/>
                </a:solidFill>
              </a:rPr>
              <a:t>т.ч</a:t>
            </a:r>
            <a:r>
              <a:rPr lang="ru-RU" sz="2400" dirty="0" smtClean="0">
                <a:solidFill>
                  <a:schemeClr val="tx1"/>
                </a:solidFill>
              </a:rPr>
              <a:t>. педагогических работников                  7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из них молодежи 35 лет (включительно)      10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35" y="-335281"/>
            <a:ext cx="3120116" cy="2334409"/>
          </a:xfrm>
        </p:spPr>
      </p:pic>
    </p:spTree>
    <p:extLst>
      <p:ext uri="{BB962C8B-B14F-4D97-AF65-F5344CB8AC3E}">
        <p14:creationId xmlns:p14="http://schemas.microsoft.com/office/powerpoint/2010/main" val="48387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391824" cy="5533016"/>
          </a:xfrm>
        </p:spPr>
        <p:txBody>
          <a:bodyPr/>
          <a:lstStyle/>
          <a:p>
            <a:r>
              <a:rPr lang="ru-RU" dirty="0" smtClean="0"/>
              <a:t>                        </a:t>
            </a:r>
            <a:r>
              <a:rPr lang="ru-RU" sz="1800" dirty="0" smtClean="0">
                <a:solidFill>
                  <a:schemeClr val="accent5"/>
                </a:solidFill>
              </a:rPr>
              <a:t>Открытый (публичный) отчет первичной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          объединенной профсоюзной организации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          работников Отдела образования, </a:t>
            </a:r>
            <a:r>
              <a:rPr lang="ru-RU" sz="1800" dirty="0" err="1" smtClean="0">
                <a:solidFill>
                  <a:schemeClr val="accent5"/>
                </a:solidFill>
              </a:rPr>
              <a:t>РЦДиК</a:t>
            </a:r>
            <a:r>
              <a:rPr lang="ru-RU" sz="1800" dirty="0" smtClean="0">
                <a:solidFill>
                  <a:schemeClr val="accent5"/>
                </a:solidFill>
              </a:rPr>
              <a:t>, г. Козельск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/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 smtClean="0">
                <a:solidFill>
                  <a:schemeClr val="accent5"/>
                </a:solidFill>
              </a:rPr>
              <a:t>п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Охват профсоюзным членством составил 71,9 %</a:t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30" y="-127300"/>
            <a:ext cx="3216933" cy="2377441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911182"/>
              </p:ext>
            </p:extLst>
          </p:nvPr>
        </p:nvGraphicFramePr>
        <p:xfrm>
          <a:off x="677334" y="3786694"/>
          <a:ext cx="8004087" cy="2743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8645"/>
                <a:gridCol w="2248447"/>
                <a:gridCol w="1899329"/>
                <a:gridCol w="1571831"/>
                <a:gridCol w="1575835"/>
              </a:tblGrid>
              <a:tr h="7586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п/ 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Организация или структурное подразделение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Общее количество работающих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Количество членов профсоюза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Процент от общего числа работающих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18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Аппарат управления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0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Методический кабинет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18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МКУ ДО РЦДиК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0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Централизованная бухгалтерия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18 %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02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71,9 </a:t>
                      </a:r>
                      <a:r>
                        <a:rPr lang="ru-RU" sz="1300" dirty="0">
                          <a:effectLst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77334" y="2620372"/>
            <a:ext cx="6143353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членов профсоюза за 2024 год: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- 9 человек из аппарата управления;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- 5 человека из методического кабинета;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- 7 человек из МКУ ДО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РЦДиК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г. Козельск;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- 2 человека из централизованной бухгалтерии Отдела образования.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1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488642" cy="5554532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</a:t>
            </a:r>
            <a:r>
              <a:rPr lang="ru-RU" sz="1800" dirty="0" smtClean="0">
                <a:solidFill>
                  <a:schemeClr val="accent5"/>
                </a:solidFill>
              </a:rPr>
              <a:t>Открытый (публичный) отчет первичной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      объединенной профсоюзной организации 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      работников Отдела образования, </a:t>
            </a:r>
            <a:r>
              <a:rPr lang="ru-RU" sz="1800" dirty="0" err="1" smtClean="0">
                <a:solidFill>
                  <a:schemeClr val="accent5"/>
                </a:solidFill>
              </a:rPr>
              <a:t>РЦДиК</a:t>
            </a:r>
            <a:r>
              <a:rPr lang="ru-RU" sz="1800" dirty="0" smtClean="0">
                <a:solidFill>
                  <a:schemeClr val="accent5"/>
                </a:solidFill>
              </a:rPr>
              <a:t>, г. </a:t>
            </a:r>
            <a:r>
              <a:rPr lang="ru-RU" sz="2000" dirty="0" smtClean="0">
                <a:solidFill>
                  <a:schemeClr val="accent5"/>
                </a:solidFill>
              </a:rPr>
              <a:t>Козельск</a:t>
            </a:r>
            <a:r>
              <a:rPr lang="ru-RU" sz="1800" dirty="0" smtClean="0">
                <a:solidFill>
                  <a:schemeClr val="accent5"/>
                </a:solidFill>
              </a:rPr>
              <a:t/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 smtClean="0">
                <a:solidFill>
                  <a:schemeClr val="accent5"/>
                </a:solidFill>
              </a:rPr>
              <a:t/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sz="2000" dirty="0" smtClean="0">
                <a:solidFill>
                  <a:schemeClr val="tx1"/>
                </a:solidFill>
              </a:rPr>
              <a:t>В 2024 </a:t>
            </a:r>
            <a:r>
              <a:rPr lang="ru-RU" sz="2000" dirty="0">
                <a:solidFill>
                  <a:schemeClr val="tx1"/>
                </a:solidFill>
              </a:rPr>
              <a:t>году из состава объединенной первичной профсоюзной организации выбыло </a:t>
            </a:r>
            <a:r>
              <a:rPr lang="ru-RU" sz="2000" dirty="0" smtClean="0">
                <a:solidFill>
                  <a:schemeClr val="tx1"/>
                </a:solidFill>
              </a:rPr>
              <a:t>2 человека, в связи с </a:t>
            </a:r>
            <a:r>
              <a:rPr lang="ru-RU" sz="2000" dirty="0">
                <a:solidFill>
                  <a:schemeClr val="tx1"/>
                </a:solidFill>
              </a:rPr>
              <a:t>увольнением </a:t>
            </a:r>
            <a:r>
              <a:rPr lang="ru-RU" sz="2000" dirty="0" smtClean="0">
                <a:solidFill>
                  <a:schemeClr val="tx1"/>
                </a:solidFill>
              </a:rPr>
              <a:t>на работу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в другую организацию.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   Было принято в состав первичной объединенной профсоюзной организации за 2024 год 4 человека, из них 3 человека в возрасте до 35 лет.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   По состоянию на декабрь отчетного года шесть членов профсоюза </a:t>
            </a:r>
            <a:r>
              <a:rPr lang="ru-RU" sz="2000" dirty="0">
                <a:solidFill>
                  <a:schemeClr val="tx1"/>
                </a:solidFill>
              </a:rPr>
              <a:t>находятся в отпусках по уходу за детьми.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0" y="-96819"/>
            <a:ext cx="3206177" cy="2366684"/>
          </a:xfrm>
        </p:spPr>
      </p:pic>
    </p:spTree>
    <p:extLst>
      <p:ext uri="{BB962C8B-B14F-4D97-AF65-F5344CB8AC3E}">
        <p14:creationId xmlns:p14="http://schemas.microsoft.com/office/powerpoint/2010/main" val="606733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972" y="512780"/>
            <a:ext cx="8832426" cy="6135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</a:t>
            </a:r>
            <a:r>
              <a:rPr lang="ru-RU" sz="2000" dirty="0" smtClean="0">
                <a:solidFill>
                  <a:schemeClr val="accent5"/>
                </a:solidFill>
              </a:rPr>
              <a:t>Открытый (публичный) отчет первичной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smtClean="0">
                <a:solidFill>
                  <a:schemeClr val="accent5"/>
                </a:solidFill>
              </a:rPr>
              <a:t>                                        объединенной профсоюзной организации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smtClean="0">
                <a:solidFill>
                  <a:schemeClr val="accent5"/>
                </a:solidFill>
              </a:rPr>
              <a:t>                                        работников Отдела образования, </a:t>
            </a:r>
            <a:r>
              <a:rPr lang="ru-RU" sz="2000" dirty="0" err="1" smtClean="0">
                <a:solidFill>
                  <a:schemeClr val="accent5"/>
                </a:solidFill>
              </a:rPr>
              <a:t>РЦДиК</a:t>
            </a:r>
            <a:r>
              <a:rPr lang="ru-RU" sz="2000" dirty="0" smtClean="0">
                <a:solidFill>
                  <a:schemeClr val="accent5"/>
                </a:solidFill>
              </a:rPr>
              <a:t>, г. Козельск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/>
            </a:r>
            <a:br>
              <a:rPr lang="ru-RU" sz="1800" dirty="0">
                <a:solidFill>
                  <a:schemeClr val="accent5"/>
                </a:solidFill>
              </a:rPr>
            </a:br>
            <a:r>
              <a:rPr lang="ru-RU" sz="2000" dirty="0" smtClean="0">
                <a:solidFill>
                  <a:schemeClr val="accent5"/>
                </a:solidFill>
              </a:rPr>
              <a:t/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u="sng" dirty="0">
                <a:solidFill>
                  <a:schemeClr val="tx1"/>
                </a:solidFill>
              </a:rPr>
              <a:t>Деятельность объединенной первичной профсоюзной организации </a:t>
            </a:r>
            <a:br>
              <a:rPr lang="ru-RU" sz="1800" u="sng" dirty="0">
                <a:solidFill>
                  <a:schemeClr val="tx1"/>
                </a:solidFill>
              </a:rPr>
            </a:br>
            <a:r>
              <a:rPr lang="ru-RU" sz="1800" u="sng" dirty="0">
                <a:solidFill>
                  <a:schemeClr val="tx1"/>
                </a:solidFill>
              </a:rPr>
              <a:t>Отдела образования</a:t>
            </a:r>
            <a:r>
              <a:rPr lang="ru-RU" sz="1800" u="sng" dirty="0" smtClean="0">
                <a:solidFill>
                  <a:schemeClr val="tx1"/>
                </a:solidFill>
              </a:rPr>
              <a:t>, </a:t>
            </a:r>
            <a:r>
              <a:rPr lang="ru-RU" sz="1800" u="sng" dirty="0" err="1">
                <a:solidFill>
                  <a:schemeClr val="tx1"/>
                </a:solidFill>
              </a:rPr>
              <a:t>РЦДиК</a:t>
            </a:r>
            <a:r>
              <a:rPr lang="ru-RU" sz="1800" u="sng" dirty="0">
                <a:solidFill>
                  <a:schemeClr val="tx1"/>
                </a:solidFill>
              </a:rPr>
              <a:t>, г. </a:t>
            </a:r>
            <a:r>
              <a:rPr lang="ru-RU" sz="1800" u="sng" dirty="0" smtClean="0">
                <a:solidFill>
                  <a:schemeClr val="tx1"/>
                </a:solidFill>
              </a:rPr>
              <a:t>Козельск</a:t>
            </a:r>
            <a:br>
              <a:rPr lang="ru-RU" sz="1800" u="sng" dirty="0" smtClean="0">
                <a:solidFill>
                  <a:schemeClr val="tx1"/>
                </a:solidFill>
              </a:rPr>
            </a:br>
            <a:r>
              <a:rPr lang="ru-RU" sz="1800" u="sng" dirty="0">
                <a:solidFill>
                  <a:schemeClr val="tx1"/>
                </a:solidFill>
              </a:rPr>
              <a:t/>
            </a:r>
            <a:br>
              <a:rPr lang="ru-RU" sz="1800" u="sng" dirty="0">
                <a:solidFill>
                  <a:schemeClr val="tx1"/>
                </a:solidFill>
              </a:rPr>
            </a:br>
            <a:r>
              <a:rPr lang="ru-RU" sz="1400" dirty="0"/>
              <a:t> </a:t>
            </a:r>
            <a:r>
              <a:rPr lang="ru-RU" sz="1400" dirty="0" smtClean="0"/>
              <a:t>     </a:t>
            </a:r>
            <a:r>
              <a:rPr lang="ru-RU" sz="1800" dirty="0" smtClean="0">
                <a:solidFill>
                  <a:schemeClr val="tx1"/>
                </a:solidFill>
              </a:rPr>
              <a:t>В 2024 </a:t>
            </a:r>
            <a:r>
              <a:rPr lang="ru-RU" sz="1800" dirty="0">
                <a:solidFill>
                  <a:schemeClr val="tx1"/>
                </a:solidFill>
              </a:rPr>
              <a:t>году было проведено </a:t>
            </a:r>
            <a:r>
              <a:rPr lang="ru-RU" sz="1800" dirty="0" smtClean="0">
                <a:solidFill>
                  <a:schemeClr val="tx1"/>
                </a:solidFill>
              </a:rPr>
              <a:t>10 </a:t>
            </a:r>
            <a:r>
              <a:rPr lang="ru-RU" sz="1800" dirty="0">
                <a:solidFill>
                  <a:schemeClr val="tx1"/>
                </a:solidFill>
              </a:rPr>
              <a:t>заседаний членов объединенной первичной профсоюзной организации. 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    Основными </a:t>
            </a:r>
            <a:r>
              <a:rPr lang="ru-RU" sz="1800" dirty="0">
                <a:solidFill>
                  <a:schemeClr val="tx1"/>
                </a:solidFill>
              </a:rPr>
              <a:t>вопросами, выносимыми на рассмотрение, были следующие: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- об утверждении отчета о проделанной работе профсоюзной организации за </a:t>
            </a:r>
            <a:r>
              <a:rPr lang="ru-RU" sz="1800" dirty="0" smtClean="0">
                <a:solidFill>
                  <a:schemeClr val="tx1"/>
                </a:solidFill>
              </a:rPr>
              <a:t>2023 </a:t>
            </a:r>
            <a:r>
              <a:rPr lang="ru-RU" sz="1800" dirty="0">
                <a:solidFill>
                  <a:schemeClr val="tx1"/>
                </a:solidFill>
              </a:rPr>
              <a:t>год</a:t>
            </a:r>
            <a:r>
              <a:rPr lang="ru-RU" sz="1800" dirty="0" smtClean="0">
                <a:solidFill>
                  <a:schemeClr val="tx1"/>
                </a:solidFill>
              </a:rPr>
              <a:t>;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 об утверждении отчета ревизионной комиссии за 2023 год;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 выборы председателя первичной организации, состава профкома и состава ревизионной комиссии;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 о </a:t>
            </a:r>
            <a:r>
              <a:rPr lang="ru-RU" sz="1800" dirty="0">
                <a:solidFill>
                  <a:schemeClr val="tx1"/>
                </a:solidFill>
              </a:rPr>
              <a:t>выплатах материальной помощи членам объединенной первичной профсоюзной организации;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- о мотивации профсоюзного членства.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         Основным источником средств профсоюзного бюджета были и остаются членские профсоюзные взносы. </a:t>
            </a:r>
            <a:r>
              <a:rPr lang="ru-RU" sz="1400" u="sng" dirty="0" smtClean="0">
                <a:solidFill>
                  <a:schemeClr val="tx1"/>
                </a:solidFill>
              </a:rPr>
              <a:t/>
            </a:r>
            <a:br>
              <a:rPr lang="ru-RU" sz="1400" u="sng" dirty="0" smtClean="0">
                <a:solidFill>
                  <a:schemeClr val="tx1"/>
                </a:solidFill>
              </a:rPr>
            </a:br>
            <a:endParaRPr lang="ru-RU" sz="1400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25" y="-247428"/>
            <a:ext cx="3206177" cy="2366683"/>
          </a:xfrm>
        </p:spPr>
      </p:pic>
    </p:spTree>
    <p:extLst>
      <p:ext uri="{BB962C8B-B14F-4D97-AF65-F5344CB8AC3E}">
        <p14:creationId xmlns:p14="http://schemas.microsoft.com/office/powerpoint/2010/main" val="3257420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746365" cy="1320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</a:t>
            </a:r>
            <a:r>
              <a:rPr lang="ru-RU" sz="2000" dirty="0" smtClean="0">
                <a:solidFill>
                  <a:schemeClr val="accent5"/>
                </a:solidFill>
              </a:rPr>
              <a:t>Открытый (публичный) отчет первичной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smtClean="0">
                <a:solidFill>
                  <a:schemeClr val="accent5"/>
                </a:solidFill>
              </a:rPr>
              <a:t>                                      объединенной профсоюзной организации </a:t>
            </a:r>
            <a:br>
              <a:rPr lang="ru-RU" sz="2000" dirty="0" smtClean="0">
                <a:solidFill>
                  <a:schemeClr val="accent5"/>
                </a:solidFill>
              </a:rPr>
            </a:b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smtClean="0">
                <a:solidFill>
                  <a:schemeClr val="accent5"/>
                </a:solidFill>
              </a:rPr>
              <a:t>                                      работников Отдела образования, </a:t>
            </a:r>
            <a:r>
              <a:rPr lang="ru-RU" sz="2000" dirty="0" err="1" smtClean="0">
                <a:solidFill>
                  <a:schemeClr val="accent5"/>
                </a:solidFill>
              </a:rPr>
              <a:t>РЦДиК</a:t>
            </a:r>
            <a:r>
              <a:rPr lang="ru-RU" sz="2000" dirty="0" smtClean="0">
                <a:solidFill>
                  <a:schemeClr val="accent5"/>
                </a:solidFill>
              </a:rPr>
              <a:t>, г. Козельск</a:t>
            </a:r>
            <a:endParaRPr lang="ru-RU" sz="2000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Материальная помощь в 2024 году была оказана всем членам профсоюза в связи с проведением праздничных дат: «День защитника Отечества»,                                 «8 Марта», «День учителя», «Новый год».</a:t>
            </a:r>
          </a:p>
          <a:p>
            <a:r>
              <a:rPr lang="ru-RU" dirty="0" smtClean="0"/>
              <a:t>Четырем членам профсоюза была оказана материальная помощь в сумме     1000 рублей каждому в связи с рождением детей.</a:t>
            </a:r>
          </a:p>
          <a:p>
            <a:r>
              <a:rPr lang="ru-RU" dirty="0" smtClean="0"/>
              <a:t>Детям двух членов профсоюза были выделены билеты на Губернаторскую елку.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5" y="-206094"/>
            <a:ext cx="3206177" cy="2366683"/>
          </a:xfrm>
        </p:spPr>
      </p:pic>
    </p:spTree>
    <p:extLst>
      <p:ext uri="{BB962C8B-B14F-4D97-AF65-F5344CB8AC3E}">
        <p14:creationId xmlns:p14="http://schemas.microsoft.com/office/powerpoint/2010/main" val="22719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r>
              <a:rPr lang="ru-RU" sz="1800" dirty="0" smtClean="0">
                <a:solidFill>
                  <a:schemeClr val="accent5"/>
                </a:solidFill>
              </a:rPr>
              <a:t>Открытый (публичный) отчет первичной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  объединенной профсоюзной организации</a:t>
            </a:r>
            <a:br>
              <a:rPr lang="ru-RU" sz="1800" dirty="0" smtClean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 </a:t>
            </a:r>
            <a:r>
              <a:rPr lang="ru-RU" sz="1800" dirty="0" smtClean="0">
                <a:solidFill>
                  <a:schemeClr val="accent5"/>
                </a:solidFill>
              </a:rPr>
              <a:t>                                      работников Отдела образования, </a:t>
            </a:r>
            <a:r>
              <a:rPr lang="ru-RU" sz="1800" dirty="0" err="1" smtClean="0">
                <a:solidFill>
                  <a:schemeClr val="accent5"/>
                </a:solidFill>
              </a:rPr>
              <a:t>РЦДиК</a:t>
            </a:r>
            <a:r>
              <a:rPr lang="ru-RU" sz="1800" dirty="0" smtClean="0">
                <a:solidFill>
                  <a:schemeClr val="accent5"/>
                </a:solidFill>
              </a:rPr>
              <a:t>, г. Козельск   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900" u="sng" dirty="0"/>
              <a:t>Общие выводы по работе за </a:t>
            </a:r>
            <a:r>
              <a:rPr lang="ru-RU" sz="1900" u="sng" dirty="0" smtClean="0"/>
              <a:t>год</a:t>
            </a:r>
            <a:r>
              <a:rPr lang="ru-RU" i="1" u="sng" dirty="0" smtClean="0"/>
              <a:t>:</a:t>
            </a:r>
            <a:endParaRPr lang="ru-RU" u="sng" dirty="0"/>
          </a:p>
          <a:p>
            <a:r>
              <a:rPr lang="ru-RU" i="1" dirty="0"/>
              <a:t> </a:t>
            </a:r>
            <a:endParaRPr lang="ru-RU" dirty="0"/>
          </a:p>
          <a:p>
            <a:pPr lvl="0"/>
            <a:r>
              <a:rPr lang="ru-RU" dirty="0"/>
              <a:t>Подводя итоги </a:t>
            </a:r>
            <a:r>
              <a:rPr lang="ru-RU" dirty="0" smtClean="0"/>
              <a:t>2024 </a:t>
            </a:r>
            <a:r>
              <a:rPr lang="ru-RU" dirty="0"/>
              <a:t>года, следует отметить, что численность организации               </a:t>
            </a:r>
            <a:r>
              <a:rPr lang="ru-RU" dirty="0" smtClean="0"/>
              <a:t>увеличилась </a:t>
            </a:r>
            <a:r>
              <a:rPr lang="ru-RU" dirty="0"/>
              <a:t>на </a:t>
            </a:r>
            <a:r>
              <a:rPr lang="ru-RU" dirty="0" smtClean="0"/>
              <a:t>2 </a:t>
            </a:r>
            <a:r>
              <a:rPr lang="ru-RU" dirty="0"/>
              <a:t>человека.  На  конец  </a:t>
            </a:r>
            <a:r>
              <a:rPr lang="ru-RU" dirty="0" smtClean="0"/>
              <a:t>2024 </a:t>
            </a:r>
            <a:r>
              <a:rPr lang="ru-RU" dirty="0"/>
              <a:t>года  молодежи в возрасте до 35 лет </a:t>
            </a:r>
            <a:r>
              <a:rPr lang="ru-RU" dirty="0" smtClean="0"/>
              <a:t>в </a:t>
            </a:r>
            <a:r>
              <a:rPr lang="ru-RU" dirty="0"/>
              <a:t>составе  первичной профсоюзной организации Отдела образования числится </a:t>
            </a:r>
            <a:r>
              <a:rPr lang="ru-RU" smtClean="0"/>
              <a:t>10 человек, </a:t>
            </a:r>
            <a:r>
              <a:rPr lang="ru-RU" dirty="0"/>
              <a:t>что составляет </a:t>
            </a:r>
            <a:r>
              <a:rPr lang="ru-RU" dirty="0" smtClean="0"/>
              <a:t>43,5 </a:t>
            </a:r>
            <a:r>
              <a:rPr lang="ru-RU" dirty="0"/>
              <a:t>%   от общего числа членов профсоюза.</a:t>
            </a:r>
          </a:p>
          <a:p>
            <a:pPr lvl="0"/>
            <a:r>
              <a:rPr lang="ru-RU" dirty="0" smtClean="0"/>
              <a:t>В </a:t>
            </a:r>
            <a:r>
              <a:rPr lang="ru-RU" dirty="0"/>
              <a:t>объединенной первичной профсоюзной организации сохраняется достаточный резерв кадров, с которыми необходимо продолжать работу по мотивации профсоюзного членства. 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2" y="-120033"/>
            <a:ext cx="3206177" cy="2366683"/>
          </a:xfrm>
        </p:spPr>
      </p:pic>
    </p:spTree>
    <p:extLst>
      <p:ext uri="{BB962C8B-B14F-4D97-AF65-F5344CB8AC3E}">
        <p14:creationId xmlns:p14="http://schemas.microsoft.com/office/powerpoint/2010/main" val="186457491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</TotalTime>
  <Words>230</Words>
  <Application>Microsoft Office PowerPoint</Application>
  <PresentationFormat>Широкоэкранный</PresentationFormat>
  <Paragraphs>53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Грань</vt:lpstr>
      <vt:lpstr>Открытый (публичный) отчет первичной объединенной профсоюзной организации работников Отдела образования,                                  РЦДиК, г .Козельск </vt:lpstr>
      <vt:lpstr>                                          Открытый (публичный) отчет первичной                                            объединенной профсоюзной организации                                             работников Отдела образования, РЦДиК, г. Козельск    1. Данные по численности работающих:  Количество работающих в организациях:     32 в т.ч. педагогических работников                  7    из них молодежи до 35 лет (включительно)   4        2.Данные по профсоюзному членству:  Численность членов Профсоюза:                  23 из них членов профсоюза работающих         23 в т.ч. педагогических работников                  7 из них молодежи 35 лет (включительно)      10</vt:lpstr>
      <vt:lpstr>                        Открытый (публичный) отчет первичной                                                объединенной профсоюзной организации                                                работников Отдела образования, РЦДиК, г. Козельск   п Охват профсоюзным членством составил 71,9 % </vt:lpstr>
      <vt:lpstr>                        Открытый (публичный) отчет первичной                                            объединенной профсоюзной организации                                             работников Отдела образования, РЦДиК, г. Козельск                                             В 2024 году из состава объединенной первичной профсоюзной организации выбыло 2 человека, в связи с увольнением на работу  в другую организацию.         Было принято в состав первичной объединенной профсоюзной организации за 2024 год 4 человека, из них 3 человека в возрасте до 35 лет.         По состоянию на декабрь отчетного года шесть членов профсоюза находятся в отпусках по уходу за детьми. </vt:lpstr>
      <vt:lpstr>                         Открытый (публичный) отчет первичной                                          объединенной профсоюзной организации                                          работников Отдела образования, РЦДиК, г. Козельск    Деятельность объединенной первичной профсоюзной организации  Отдела образования, РЦДиК, г. Козельск        В 2024 году было проведено 10 заседаний членов объединенной первичной профсоюзной организации.      Основными вопросами, выносимыми на рассмотрение, были следующие: - об утверждении отчета о проделанной работе профсоюзной организации за 2023 год; - об утверждении отчета ревизионной комиссии за 2023 год; - выборы председателя первичной организации, состава профкома и состава ревизионной комиссии; - о выплатах материальной помощи членам объединенной первичной профсоюзной организации; - о мотивации профсоюзного членства.          Основным источником средств профсоюзного бюджета были и остаются членские профсоюзные взносы.  </vt:lpstr>
      <vt:lpstr>                      Открытый (публичный) отчет первичной                                        объединенной профсоюзной организации                                         работников Отдела образования, РЦДиК, г. Козельск</vt:lpstr>
      <vt:lpstr>                    Открытый (публичный) отчет первичной                                        объединенной профсоюзной организации                                        работников Отдела образования, РЦДиК, г. Козельск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Gigabyte</dc:creator>
  <cp:lastModifiedBy>Вован</cp:lastModifiedBy>
  <cp:revision>85</cp:revision>
  <dcterms:created xsi:type="dcterms:W3CDTF">2024-02-19T07:14:10Z</dcterms:created>
  <dcterms:modified xsi:type="dcterms:W3CDTF">2025-03-12T07:19:25Z</dcterms:modified>
</cp:coreProperties>
</file>